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5143500" cx="9144000"/>
  <p:notesSz cx="6858000" cy="9144000"/>
  <p:embeddedFontLst>
    <p:embeddedFont>
      <p:font typeface="PT Sans Narrow"/>
      <p:regular r:id="rId20"/>
      <p:bold r:id="rId21"/>
    </p:embeddedFont>
    <p:embeddedFont>
      <p:font typeface="Open Sans"/>
      <p:regular r:id="rId22"/>
      <p:bold r:id="rId23"/>
      <p:italic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TSansNarrow-regular.fntdata"/><Relationship Id="rId22" Type="http://schemas.openxmlformats.org/officeDocument/2006/relationships/font" Target="fonts/OpenSans-regular.fntdata"/><Relationship Id="rId21" Type="http://schemas.openxmlformats.org/officeDocument/2006/relationships/font" Target="fonts/PTSansNarrow-bold.fntdata"/><Relationship Id="rId24" Type="http://schemas.openxmlformats.org/officeDocument/2006/relationships/font" Target="fonts/OpenSans-italic.fntdata"/><Relationship Id="rId23" Type="http://schemas.openxmlformats.org/officeDocument/2006/relationships/font" Target="fonts/OpenSans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schemas.openxmlformats.org/officeDocument/2006/relationships/font" Target="fonts/OpenSans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7be340f71d_0_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7be340f71d_0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7e75ef5878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7e75ef5878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7e75ef5878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7e75ef5878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7e75ef5878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7e75ef5878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80f53637c9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80f53637c9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80e2655f4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80e2655f4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7be340f71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7be340f71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7be340f71d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7be340f71d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7be340f71d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7be340f71d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7be340f71d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7be340f71d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7be340f71d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7be340f71d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7be340f71d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7be340f71d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7e75ef587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7e75ef587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7e75ef5878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7e75ef5878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2" name="Google Shape;12;p2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13" name="Google Shape;13;p2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" name="Google Shape;14;p2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5" name="Google Shape;15;p2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16" name="Google Shape;16;p2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8" name="Google Shape;18;p2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9" name="Google Shape;19;p2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1"/>
          <p:cNvSpPr txBox="1"/>
          <p:nvPr>
            <p:ph hasCustomPrompt="1" type="title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1"/>
          <p:cNvSpPr txBox="1"/>
          <p:nvPr>
            <p:ph idx="1" type="body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9" name="Google Shape;5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3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" type="body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5"/>
          <p:cNvSpPr txBox="1"/>
          <p:nvPr>
            <p:ph idx="2" type="body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6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7" name="Google Shape;47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>
            <p:ph idx="1" type="body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/>
        </p:txBody>
      </p:sp>
      <p:sp>
        <p:nvSpPr>
          <p:cNvPr id="54" name="Google Shape;5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rop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mailto:ntu-ml-2020spring-ta@googlegroups.com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www.kaggle.com/c/ml2020spring-hw9" TargetMode="External"/><Relationship Id="rId4" Type="http://schemas.openxmlformats.org/officeDocument/2006/relationships/hyperlink" Target="https://reurl.cc/Qdn7Mo" TargetMode="External"/><Relationship Id="rId5" Type="http://schemas.openxmlformats.org/officeDocument/2006/relationships/hyperlink" Target="https://reurl.cc/O17XO9" TargetMode="External"/><Relationship Id="rId6" Type="http://schemas.openxmlformats.org/officeDocument/2006/relationships/hyperlink" Target="https://bit.ly/39d2x2m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stanford.edu/~shervine/teaching/cs-229/cheatsheet-unsupervised-learning" TargetMode="External"/><Relationship Id="rId4" Type="http://schemas.openxmlformats.org/officeDocument/2006/relationships/hyperlink" Target="http://www.mit.edu/~9.54/fall14/slides/Class13.pdf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Machine Learning HW9</a:t>
            </a:r>
            <a:endParaRPr/>
          </a:p>
        </p:txBody>
      </p:sp>
      <p:sp>
        <p:nvSpPr>
          <p:cNvPr id="67" name="Google Shape;67;p13"/>
          <p:cNvSpPr txBox="1"/>
          <p:nvPr>
            <p:ph idx="1" type="subTitle"/>
          </p:nvPr>
        </p:nvSpPr>
        <p:spPr>
          <a:xfrm>
            <a:off x="2137225" y="2926255"/>
            <a:ext cx="4870500" cy="117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ML TAs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u="sng">
                <a:solidFill>
                  <a:schemeClr val="accent5"/>
                </a:solidFill>
                <a:hlinkClick r:id="rId3"/>
              </a:rPr>
              <a:t>ntu-ml-2020spring-ta@googlegroups.com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Report </a:t>
            </a:r>
            <a:r>
              <a:rPr lang="zh-TW" sz="1800"/>
              <a:t>3/3</a:t>
            </a:r>
            <a:endParaRPr/>
          </a:p>
        </p:txBody>
      </p:sp>
      <p:sp>
        <p:nvSpPr>
          <p:cNvPr id="129" name="Google Shape;129;p22"/>
          <p:cNvSpPr txBox="1"/>
          <p:nvPr>
            <p:ph idx="1" type="body"/>
          </p:nvPr>
        </p:nvSpPr>
        <p:spPr>
          <a:xfrm>
            <a:off x="135000" y="1152425"/>
            <a:ext cx="9009000" cy="387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TW" sz="1400"/>
              <a:t>(2%) 在 autoencoder 的訓練過程中，至少挑選 10 個 checkpoints。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 sz="1200"/>
              <a:t>請用 model 的 reconstruction error (用</a:t>
            </a:r>
            <a:r>
              <a:rPr lang="zh-TW" sz="1200"/>
              <a:t>所有的 trainX 計算 MSE</a:t>
            </a:r>
            <a:r>
              <a:rPr lang="zh-TW" sz="1200"/>
              <a:t>) 和 val accuracy 對</a:t>
            </a:r>
            <a:r>
              <a:rPr lang="zh-TW" sz="1200"/>
              <a:t>那些 checkpoints </a:t>
            </a:r>
            <a:r>
              <a:rPr lang="zh-TW" sz="1200"/>
              <a:t>作圖。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簡單說明你觀察到的現象。</a:t>
            </a:r>
            <a:endParaRPr/>
          </a:p>
        </p:txBody>
      </p:sp>
      <p:pic>
        <p:nvPicPr>
          <p:cNvPr id="130" name="Google Shape;13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44325" y="1927150"/>
            <a:ext cx="3005475" cy="2944650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2"/>
          <p:cNvSpPr txBox="1"/>
          <p:nvPr/>
        </p:nvSpPr>
        <p:spPr>
          <a:xfrm>
            <a:off x="835375" y="4032400"/>
            <a:ext cx="3800400" cy="8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作圖範例，同學最好另外在橫軸標出單位，例如這幾個點是在第幾個 steps (或是 epochs) 儲存的 checkpoint</a:t>
            </a:r>
            <a:endParaRPr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Submission </a:t>
            </a:r>
            <a:r>
              <a:rPr lang="zh-TW" sz="1800"/>
              <a:t>1</a:t>
            </a:r>
            <a:r>
              <a:rPr lang="zh-TW" sz="1800"/>
              <a:t>/2</a:t>
            </a:r>
            <a:endParaRPr/>
          </a:p>
        </p:txBody>
      </p:sp>
      <p:sp>
        <p:nvSpPr>
          <p:cNvPr id="137" name="Google Shape;137;p23"/>
          <p:cNvSpPr txBox="1"/>
          <p:nvPr>
            <p:ph idx="1" type="body"/>
          </p:nvPr>
        </p:nvSpPr>
        <p:spPr>
          <a:xfrm>
            <a:off x="135000" y="1152425"/>
            <a:ext cx="9009000" cy="387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report</a:t>
            </a:r>
            <a:r>
              <a:rPr lang="zh-TW"/>
              <a:t>.pdf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*.py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請上傳你所有會需要用到的 .py 檔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ex: train_baseline.py, train_improved, model.py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checkpoints/baseline.pth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你</a:t>
            </a:r>
            <a:r>
              <a:rPr lang="zh-TW"/>
              <a:t>使用在 </a:t>
            </a:r>
            <a:r>
              <a:rPr lang="zh-TW"/>
              <a:t>Report Problem 1 的 baseline model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checkpoints/improved.pth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你使用在 Report Problem 1 的 improved model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checkpoints/best.pth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你在 Kaggle 上面最高分的 model，也是 Report Problem 2 的 model (可以和 checkpoints/improved.pth 一樣)</a:t>
            </a:r>
            <a:endParaRPr b="1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Submission </a:t>
            </a:r>
            <a:r>
              <a:rPr lang="zh-TW" sz="1800"/>
              <a:t>2/2</a:t>
            </a:r>
            <a:endParaRPr/>
          </a:p>
        </p:txBody>
      </p:sp>
      <p:sp>
        <p:nvSpPr>
          <p:cNvPr id="143" name="Google Shape;143;p24"/>
          <p:cNvSpPr txBox="1"/>
          <p:nvPr>
            <p:ph idx="1" type="body"/>
          </p:nvPr>
        </p:nvSpPr>
        <p:spPr>
          <a:xfrm>
            <a:off x="135000" y="1152425"/>
            <a:ext cx="9009000" cy="387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hw9_best.sh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用同學繳交上來的 checkpoints/best.pth 執行testing，也就是降維+預測的部分，要跟kaggle上你的最高分數差不多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zh-TW"/>
              <a:t>用法: bash hw9_best.sh &lt;trainY_npy&gt; &lt;checkpoint&gt;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train_baseline.sh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說明：訓練 Report Problem 1 的 baseline model，可以 reproduce 同學繳交上來的 checkpoints/baseline.pth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zh-TW"/>
              <a:t>用法: bash train_baseline.sh &lt;trainX_npy&gt; &lt;checkpoint&gt;</a:t>
            </a:r>
            <a:endParaRPr b="1"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zh-TW"/>
              <a:t>trainX_npy: 助教這邊存放 trainX.npy 的路徑，請同學不要寫死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zh-TW"/>
              <a:t>checkpoint: 訓練完 model 之後要存檔的路徑，請同學不要寫死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範例: 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zh-TW"/>
              <a:t>助教執行 bash train_bashline.sh ~/data/trainX.npy ~/chekpoints/baseline_rep.pth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train_improved.sh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用法同上，能 reproduce 同學繳交上來的 checkpoints/improved.pth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Reproduce Regulation</a:t>
            </a:r>
            <a:endParaRPr/>
          </a:p>
        </p:txBody>
      </p:sp>
      <p:sp>
        <p:nvSpPr>
          <p:cNvPr id="149" name="Google Shape;149;p25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zh-TW" sz="2400"/>
              <a:t>請務必在訓練過程中，隨時存取參數。</a:t>
            </a:r>
            <a:endParaRPr sz="2400"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zh-TW" sz="2400"/>
              <a:t>請同學確保你上傳的程式所產生的結果，會跟你在 Kaggle上的結果一致，基本上誤差在 </a:t>
            </a:r>
            <a:r>
              <a:rPr b="1" lang="zh-TW" sz="2400">
                <a:solidFill>
                  <a:srgbClr val="FF0000"/>
                </a:solidFill>
              </a:rPr>
              <a:t>±0.03 </a:t>
            </a:r>
            <a:r>
              <a:rPr lang="zh-TW" sz="2400"/>
              <a:t>之間都屬於一致，若超過以上範圍，Kaggle 將不予計分。</a:t>
            </a:r>
            <a:endParaRPr sz="2400"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rosoft JhengHei"/>
              <a:buChar char="●"/>
            </a:pPr>
            <a:r>
              <a:rPr lang="zh-TW" sz="2400"/>
              <a:t>Testing執行時間上限為 </a:t>
            </a:r>
            <a:r>
              <a:rPr b="1" lang="zh-TW" sz="2400">
                <a:solidFill>
                  <a:srgbClr val="FF0000"/>
                </a:solidFill>
              </a:rPr>
              <a:t>10 </a:t>
            </a:r>
            <a:r>
              <a:rPr lang="zh-TW" sz="2400"/>
              <a:t>分鐘。</a:t>
            </a:r>
            <a:endParaRPr sz="2400"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rosoft JhengHei"/>
              <a:buChar char="●"/>
            </a:pPr>
            <a:r>
              <a:rPr lang="zh-TW" sz="2400"/>
              <a:t>Training</a:t>
            </a:r>
            <a:r>
              <a:rPr lang="zh-TW" sz="2400"/>
              <a:t>執行時間上限為 </a:t>
            </a:r>
            <a:r>
              <a:rPr b="1" lang="zh-TW" sz="2400">
                <a:solidFill>
                  <a:srgbClr val="FF0000"/>
                </a:solidFill>
              </a:rPr>
              <a:t>30 </a:t>
            </a:r>
            <a:r>
              <a:rPr lang="zh-TW" sz="2400"/>
              <a:t>分鐘。</a:t>
            </a:r>
            <a:endParaRPr sz="24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Links</a:t>
            </a:r>
            <a:endParaRPr/>
          </a:p>
        </p:txBody>
      </p:sp>
      <p:sp>
        <p:nvSpPr>
          <p:cNvPr id="155" name="Google Shape;155;p26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zh-TW">
                <a:solidFill>
                  <a:srgbClr val="666666"/>
                </a:solidFill>
              </a:rPr>
              <a:t>Kaggle: </a:t>
            </a:r>
            <a:r>
              <a:rPr lang="zh-TW" u="sng">
                <a:solidFill>
                  <a:schemeClr val="hlink"/>
                </a:solidFill>
                <a:hlinkClick r:id="rId3"/>
              </a:rPr>
              <a:t>https://www.kaggle.com/c/ml2020spring-hw9</a:t>
            </a:r>
            <a:endParaRPr>
              <a:solidFill>
                <a:srgbClr val="666666"/>
              </a:solidFill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800"/>
              <a:buChar char="●"/>
            </a:pPr>
            <a:r>
              <a:rPr lang="zh-TW">
                <a:solidFill>
                  <a:srgbClr val="666666"/>
                </a:solidFill>
              </a:rPr>
              <a:t>Colab: </a:t>
            </a:r>
            <a:r>
              <a:rPr lang="zh-TW" u="sng">
                <a:solidFill>
                  <a:schemeClr val="hlink"/>
                </a:solidFill>
                <a:hlinkClick r:id="rId4"/>
              </a:rPr>
              <a:t>https://reurl.cc/Qdn7Mo</a:t>
            </a:r>
            <a:endParaRPr>
              <a:solidFill>
                <a:srgbClr val="666666"/>
              </a:solidFill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800"/>
              <a:buChar char="●"/>
            </a:pPr>
            <a:r>
              <a:rPr lang="zh-TW">
                <a:solidFill>
                  <a:srgbClr val="666666"/>
                </a:solidFill>
              </a:rPr>
              <a:t>Report template: </a:t>
            </a:r>
            <a:r>
              <a:rPr lang="zh-TW" u="sng">
                <a:solidFill>
                  <a:schemeClr val="hlink"/>
                </a:solidFill>
                <a:hlinkClick r:id="rId5"/>
              </a:rPr>
              <a:t>https://reurl.cc/O17XO9</a:t>
            </a:r>
            <a:endParaRPr>
              <a:solidFill>
                <a:srgbClr val="666666"/>
              </a:solidFill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800"/>
              <a:buChar char="●"/>
            </a:pPr>
            <a:r>
              <a:rPr lang="zh-TW">
                <a:solidFill>
                  <a:srgbClr val="666666"/>
                </a:solidFill>
              </a:rPr>
              <a:t>遲交表單: </a:t>
            </a:r>
            <a:r>
              <a:rPr lang="zh-TW" u="sng">
                <a:solidFill>
                  <a:schemeClr val="accent5"/>
                </a:solidFill>
                <a:hlinkClick r:id="rId6"/>
              </a:rPr>
              <a:t>https://bit.ly/39d2x2m</a:t>
            </a:r>
            <a:endParaRPr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Image clustering - outline </a:t>
            </a:r>
            <a:r>
              <a:rPr lang="zh-TW" sz="1800"/>
              <a:t>1/6</a:t>
            </a:r>
            <a:endParaRPr sz="1800"/>
          </a:p>
        </p:txBody>
      </p:sp>
      <p:sp>
        <p:nvSpPr>
          <p:cNvPr id="73" name="Google Shape;73;p1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目標：分辨給定的兩張 images 是否為風景 (</a:t>
            </a:r>
            <a:r>
              <a:rPr lang="zh-TW"/>
              <a:t>植物也算風景 e.g., 一片葉子</a:t>
            </a:r>
            <a:r>
              <a:rPr lang="zh-TW"/>
              <a:t>)。</a:t>
            </a:r>
            <a:endParaRPr/>
          </a:p>
          <a:p>
            <a:pPr indent="-330200" lvl="1" marL="91440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zh-TW" sz="1600"/>
              <a:t>除了 image 都是 32*32*3 的圖片，沒有任何 label</a:t>
            </a:r>
            <a:endParaRPr sz="1600"/>
          </a:p>
          <a:p>
            <a:pPr indent="-330200" lvl="1" marL="91440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zh-TW" sz="1600"/>
              <a:t>只能用我們給的 data，不能使用額外的 dataset ，也不能使用額外資料 train 的 model</a:t>
            </a:r>
            <a:endParaRPr sz="1600"/>
          </a:p>
          <a:p>
            <a:pPr indent="0" lvl="0" marL="0" rtl="0" algn="l">
              <a:lnSpc>
                <a:spcPct val="17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74" name="Google Shape;7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2250" y="2999200"/>
            <a:ext cx="2927900" cy="1952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27300" y="2999200"/>
            <a:ext cx="4387299" cy="1952526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4"/>
          <p:cNvSpPr txBox="1"/>
          <p:nvPr/>
        </p:nvSpPr>
        <p:spPr>
          <a:xfrm>
            <a:off x="3736625" y="3659175"/>
            <a:ext cx="484200" cy="4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Open Sans"/>
                <a:ea typeface="Open Sans"/>
                <a:cs typeface="Open Sans"/>
                <a:sym typeface="Open Sans"/>
              </a:rPr>
              <a:t>V.S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Image clustering - data </a:t>
            </a:r>
            <a:r>
              <a:rPr lang="zh-TW" sz="1800"/>
              <a:t>2/6</a:t>
            </a:r>
            <a:endParaRPr/>
          </a:p>
        </p:txBody>
      </p:sp>
      <p:sp>
        <p:nvSpPr>
          <p:cNvPr id="82" name="Google Shape;82;p15"/>
          <p:cNvSpPr txBox="1"/>
          <p:nvPr>
            <p:ph idx="1" type="body"/>
          </p:nvPr>
        </p:nvSpPr>
        <p:spPr>
          <a:xfrm>
            <a:off x="311700" y="1266325"/>
            <a:ext cx="8520600" cy="369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TW" sz="1400"/>
              <a:t>請同學以</a:t>
            </a:r>
            <a:r>
              <a:rPr lang="zh-TW" sz="1400"/>
              <a:t> np.load() 讀入資料，valX.npy 和 valY.npy 只用來檢驗我們的訓練效果，</a:t>
            </a:r>
            <a:r>
              <a:rPr lang="zh-TW" sz="1400">
                <a:solidFill>
                  <a:srgbClr val="FF0000"/>
                </a:solidFill>
              </a:rPr>
              <a:t>不能用來訓練</a:t>
            </a:r>
            <a:r>
              <a:rPr lang="zh-TW" sz="1400"/>
              <a:t>。</a:t>
            </a:r>
            <a:endParaRPr baseline="-25000" sz="1400"/>
          </a:p>
          <a:p>
            <a:pPr indent="-304800" lvl="0" marL="45720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zh-TW" sz="1200"/>
              <a:t>trainX.npy</a:t>
            </a:r>
            <a:endParaRPr sz="1200"/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zh-TW" sz="1200"/>
              <a:t>裡面總共有 8500 張 RGB 圖片，大小都是 32*32*3</a:t>
            </a:r>
            <a:endParaRPr sz="1200"/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zh-TW" sz="1200"/>
              <a:t>shape 為 </a:t>
            </a:r>
            <a:r>
              <a:rPr lang="zh-TW" sz="1200"/>
              <a:t>(8500, 32, 32, 3)</a:t>
            </a:r>
            <a:endParaRPr sz="1200"/>
          </a:p>
          <a:p>
            <a:pPr indent="-304800" lvl="0" marL="45720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zh-TW" sz="1200"/>
              <a:t>valX</a:t>
            </a:r>
            <a:r>
              <a:rPr lang="zh-TW" sz="1200"/>
              <a:t>.npy</a:t>
            </a:r>
            <a:endParaRPr sz="1200"/>
          </a:p>
          <a:p>
            <a:pPr indent="-304800" lvl="1" marL="91440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200"/>
              <a:buChar char="○"/>
            </a:pPr>
            <a:r>
              <a:rPr lang="zh-TW" sz="1200">
                <a:solidFill>
                  <a:srgbClr val="FF0000"/>
                </a:solidFill>
              </a:rPr>
              <a:t>請不要用來訓練</a:t>
            </a:r>
            <a:endParaRPr sz="1200">
              <a:solidFill>
                <a:srgbClr val="FF0000"/>
              </a:solidFill>
            </a:endParaRPr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zh-TW" sz="1200"/>
              <a:t>裡面總共有 500 張 RGB 圖片，大小都是 32*32*3</a:t>
            </a:r>
            <a:endParaRPr sz="1200"/>
          </a:p>
          <a:p>
            <a:pPr indent="-304800" lvl="1" marL="91440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zh-TW" sz="1200"/>
              <a:t>shape 為 (500, 32, 32, 3)</a:t>
            </a:r>
            <a:endParaRPr sz="1200"/>
          </a:p>
          <a:p>
            <a:pPr indent="-304800" lvl="0" marL="45720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zh-TW" sz="1200"/>
              <a:t>valY.npy</a:t>
            </a:r>
            <a:endParaRPr sz="1200"/>
          </a:p>
          <a:p>
            <a:pPr indent="-304800" lvl="1" marL="91440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200"/>
              <a:buChar char="○"/>
            </a:pPr>
            <a:r>
              <a:rPr lang="zh-TW" sz="1200">
                <a:solidFill>
                  <a:srgbClr val="FF0000"/>
                </a:solidFill>
              </a:rPr>
              <a:t>請不要用來訓練</a:t>
            </a:r>
            <a:endParaRPr sz="1200">
              <a:solidFill>
                <a:srgbClr val="FF0000"/>
              </a:solidFill>
            </a:endParaRPr>
          </a:p>
          <a:p>
            <a:pPr indent="-304800" lvl="1" marL="91440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zh-TW" sz="1200"/>
              <a:t>對應 valX.npy 的 label</a:t>
            </a:r>
            <a:endParaRPr sz="1200"/>
          </a:p>
          <a:p>
            <a:pPr indent="-304800" lvl="1" marL="91440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zh-TW" sz="1200"/>
              <a:t>shape為 (500,)</a:t>
            </a:r>
            <a:endParaRPr sz="12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Image clustering - methods </a:t>
            </a:r>
            <a:r>
              <a:rPr lang="zh-TW" sz="1800"/>
              <a:t>3</a:t>
            </a:r>
            <a:r>
              <a:rPr lang="zh-TW" sz="1800"/>
              <a:t>/6</a:t>
            </a:r>
            <a:endParaRPr/>
          </a:p>
        </p:txBody>
      </p:sp>
      <p:sp>
        <p:nvSpPr>
          <p:cNvPr id="88" name="Google Shape;88;p16"/>
          <p:cNvSpPr txBox="1"/>
          <p:nvPr>
            <p:ph idx="1" type="body"/>
          </p:nvPr>
        </p:nvSpPr>
        <p:spPr>
          <a:xfrm>
            <a:off x="165650" y="1266325"/>
            <a:ext cx="8807700" cy="3877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如果直接在原本的 image 上做 cluster，結果會很差（有很多冗餘資訊）</a:t>
            </a:r>
            <a:endParaRPr/>
          </a:p>
          <a:p>
            <a:pPr indent="457200" lvl="0" marL="0" rtl="0" algn="l">
              <a:lnSpc>
                <a:spcPct val="17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FF0000"/>
                </a:solidFill>
              </a:rPr>
              <a:t>→</a:t>
            </a:r>
            <a:r>
              <a:rPr lang="zh-TW" sz="1600">
                <a:solidFill>
                  <a:srgbClr val="FF0000"/>
                </a:solidFill>
              </a:rPr>
              <a:t> 需要更好的方式來表示原本的 image</a:t>
            </a:r>
            <a:endParaRPr sz="1600">
              <a:solidFill>
                <a:srgbClr val="FF0000"/>
              </a:solidFill>
            </a:endParaRPr>
          </a:p>
          <a:p>
            <a:pPr indent="-342900" lvl="0" marL="457200" rtl="0" algn="l">
              <a:lnSpc>
                <a:spcPct val="170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為了找出這個更好的方式，可以先將原始 image 做 dimension reduction，用比較少的維度來描述一張 image</a:t>
            </a:r>
            <a:br>
              <a:rPr lang="zh-TW"/>
            </a:br>
            <a:r>
              <a:rPr lang="zh-TW"/>
              <a:t>e.g., autoencoder, PCA, SVD, t-SNE.  </a:t>
            </a:r>
            <a:br>
              <a:rPr lang="zh-TW"/>
            </a:br>
            <a:endParaRPr/>
          </a:p>
          <a:p>
            <a:pPr indent="0" lvl="0" marL="914400" rtl="0" algn="l">
              <a:lnSpc>
                <a:spcPct val="17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Image clustering - requirements </a:t>
            </a:r>
            <a:r>
              <a:rPr lang="zh-TW" sz="1800"/>
              <a:t>4</a:t>
            </a:r>
            <a:r>
              <a:rPr lang="zh-TW" sz="1800"/>
              <a:t>/6</a:t>
            </a:r>
            <a:endParaRPr/>
          </a:p>
        </p:txBody>
      </p:sp>
      <p:sp>
        <p:nvSpPr>
          <p:cNvPr id="94" name="Google Shape;94;p17"/>
          <p:cNvSpPr txBox="1"/>
          <p:nvPr>
            <p:ph idx="1" type="body"/>
          </p:nvPr>
        </p:nvSpPr>
        <p:spPr>
          <a:xfrm>
            <a:off x="311700" y="1266325"/>
            <a:ext cx="47478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/>
              <a:t>請實作用 </a:t>
            </a:r>
            <a:r>
              <a:rPr b="1" lang="zh-TW"/>
              <a:t>autoencoder</a:t>
            </a:r>
            <a:r>
              <a:rPr lang="zh-TW"/>
              <a:t> 將 9000 張圖片降維</a:t>
            </a:r>
            <a:br>
              <a:rPr lang="zh-TW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/>
              <a:t>再利用降維過的 latent code 做分類</a:t>
            </a:r>
            <a:br>
              <a:rPr lang="zh-TW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/>
              <a:t>預測 9000 筆測資是否來自相同的 dataset</a:t>
            </a:r>
            <a:br>
              <a:rPr lang="zh-TW"/>
            </a:b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FF0000"/>
                </a:solidFill>
              </a:rPr>
              <a:t>註：實作的方法需含有 autoencoder，但還是可以將其他的降維方法一起搭配使用</a:t>
            </a:r>
            <a:endParaRPr>
              <a:solidFill>
                <a:srgbClr val="FF0000"/>
              </a:solidFill>
            </a:endParaRPr>
          </a:p>
          <a:p>
            <a:pPr indent="0" lvl="0" marL="9144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95" name="Google Shape;9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8700" y="1266325"/>
            <a:ext cx="3701400" cy="3456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Image clustering - methods (cont.) </a:t>
            </a:r>
            <a:r>
              <a:rPr lang="zh-TW" sz="1800"/>
              <a:t>5</a:t>
            </a:r>
            <a:r>
              <a:rPr lang="zh-TW" sz="1800"/>
              <a:t>/6</a:t>
            </a:r>
            <a:endParaRPr/>
          </a:p>
        </p:txBody>
      </p:sp>
      <p:sp>
        <p:nvSpPr>
          <p:cNvPr id="101" name="Google Shape;101;p18"/>
          <p:cNvSpPr txBox="1"/>
          <p:nvPr>
            <p:ph idx="1" type="body"/>
          </p:nvPr>
        </p:nvSpPr>
        <p:spPr>
          <a:xfrm>
            <a:off x="165650" y="1266325"/>
            <a:ext cx="9009000" cy="387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接著對降維過後的數據做 cluster</a:t>
            </a:r>
            <a:endParaRPr/>
          </a:p>
          <a:p>
            <a:pPr indent="-330200" lvl="1" marL="91440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zh-TW" sz="1600"/>
              <a:t>可以試試 K-means</a:t>
            </a:r>
            <a:br>
              <a:rPr lang="zh-TW" sz="1600"/>
            </a:br>
            <a:endParaRPr sz="1600"/>
          </a:p>
          <a:p>
            <a:pPr indent="-342900" lvl="0" marL="45720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或者你可以衡量兩個降維過後的 images，他們之間的相似度 (similarity)。如果相似度大於一個設定好的 threshold，就把這兩個 images 當成同一類別</a:t>
            </a:r>
            <a:endParaRPr/>
          </a:p>
          <a:p>
            <a:pPr indent="-330200" lvl="1" marL="91440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zh-TW" sz="1600"/>
              <a:t>算 similarity 的方法：euclidean distance, cosine similarity……</a:t>
            </a:r>
            <a:endParaRPr sz="16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Image clustering - methods (cont.) </a:t>
            </a:r>
            <a:r>
              <a:rPr lang="zh-TW" sz="1800"/>
              <a:t>6</a:t>
            </a:r>
            <a:r>
              <a:rPr lang="zh-TW" sz="1800"/>
              <a:t>/6</a:t>
            </a:r>
            <a:endParaRPr/>
          </a:p>
        </p:txBody>
      </p:sp>
      <p:sp>
        <p:nvSpPr>
          <p:cNvPr id="107" name="Google Shape;107;p19"/>
          <p:cNvSpPr txBox="1"/>
          <p:nvPr>
            <p:ph idx="1" type="body"/>
          </p:nvPr>
        </p:nvSpPr>
        <p:spPr>
          <a:xfrm>
            <a:off x="135000" y="1152425"/>
            <a:ext cx="9009000" cy="387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其他可能有幫助的事：</a:t>
            </a:r>
            <a:endParaRPr/>
          </a:p>
          <a:p>
            <a:pPr indent="-330200" lvl="1" marL="91440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zh-TW" sz="1600"/>
              <a:t>必須找個方法來衡量方法的好壞，一個直覺的方法是利用降維過後的 feature 去 reconstruct 成原本的 image。如果 reconstruct 的結果越接近原本的 image，可以一定程度的代表你抽出來的 feature 越好</a:t>
            </a:r>
            <a:endParaRPr sz="1600"/>
          </a:p>
          <a:p>
            <a:pPr indent="-330200" lvl="1" marL="91440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zh-TW" sz="1600"/>
              <a:t>對原始 image 做 data augmentation</a:t>
            </a:r>
            <a:endParaRPr sz="1600"/>
          </a:p>
          <a:p>
            <a:pPr indent="-330200" lvl="1" marL="91440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zh-TW" sz="1600"/>
              <a:t>二次降維</a:t>
            </a:r>
            <a:endParaRPr sz="1600"/>
          </a:p>
          <a:p>
            <a:pPr indent="-330200" lvl="1" marL="91440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zh-TW" sz="1600"/>
              <a:t>看看老師 unsupervised learning 上課內容</a:t>
            </a:r>
            <a:endParaRPr sz="1600"/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zh-TW" sz="1600"/>
              <a:t>看看網路上的 unsupervised learning 內容</a:t>
            </a:r>
            <a:endParaRPr sz="1600"/>
          </a:p>
          <a:p>
            <a:pPr indent="-2921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■"/>
            </a:pPr>
            <a:r>
              <a:rPr lang="zh-TW" sz="10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https://stanford.edu/~shervine/teaching/cs-229/cheatsheet-unsupervised-learning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indent="-2921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■"/>
            </a:pPr>
            <a:r>
              <a:rPr lang="zh-TW" sz="10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http://www.mit.edu/~9.54/fall14/slides/Class13.pdf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7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914400" rtl="0" algn="l">
              <a:lnSpc>
                <a:spcPct val="17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Report </a:t>
            </a:r>
            <a:r>
              <a:rPr lang="zh-TW" sz="1800"/>
              <a:t>1</a:t>
            </a:r>
            <a:r>
              <a:rPr lang="zh-TW" sz="1800"/>
              <a:t>/3</a:t>
            </a:r>
            <a:endParaRPr/>
          </a:p>
        </p:txBody>
      </p:sp>
      <p:sp>
        <p:nvSpPr>
          <p:cNvPr id="113" name="Google Shape;113;p20"/>
          <p:cNvSpPr txBox="1"/>
          <p:nvPr>
            <p:ph idx="1" type="body"/>
          </p:nvPr>
        </p:nvSpPr>
        <p:spPr>
          <a:xfrm>
            <a:off x="135000" y="1152425"/>
            <a:ext cx="9009000" cy="387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TW" sz="1400"/>
              <a:t>(3%) 請至少使用兩種方法 (autoencoder 架構、optimizer、data preprocessing、後續降維方法、clustering 算法等等) 來改進 baseline code 的 accuracy。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記錄</a:t>
            </a:r>
            <a:r>
              <a:rPr lang="zh-TW" sz="1400"/>
              <a:t>改進前</a:t>
            </a:r>
            <a:r>
              <a:rPr lang="zh-TW"/>
              <a:t>、</a:t>
            </a:r>
            <a:r>
              <a:rPr lang="zh-TW" sz="1400"/>
              <a:t>後的 accuracy 分別為多少</a:t>
            </a:r>
            <a:r>
              <a:rPr lang="zh-TW"/>
              <a:t>。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使用改進前、後的方法，分別將 val data 的降維結果 (embedding) 與他們對應的 label 畫出來。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盡量詳細說明你做了哪些改進。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4" name="Google Shape;11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57288" y="2477900"/>
            <a:ext cx="3629025" cy="241935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20"/>
          <p:cNvSpPr txBox="1"/>
          <p:nvPr/>
        </p:nvSpPr>
        <p:spPr>
          <a:xfrm>
            <a:off x="1249875" y="4187625"/>
            <a:ext cx="4818300" cy="4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作圖範例，report 中</a:t>
            </a:r>
            <a:r>
              <a:rPr lang="zh-TW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需要畫兩張圖：</a:t>
            </a:r>
            <a:endParaRPr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baseline model、improved model 各一張</a:t>
            </a:r>
            <a:endParaRPr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Report </a:t>
            </a:r>
            <a:r>
              <a:rPr lang="zh-TW" sz="1800"/>
              <a:t>2/3</a:t>
            </a:r>
            <a:endParaRPr/>
          </a:p>
        </p:txBody>
      </p:sp>
      <p:sp>
        <p:nvSpPr>
          <p:cNvPr id="121" name="Google Shape;121;p21"/>
          <p:cNvSpPr txBox="1"/>
          <p:nvPr>
            <p:ph idx="1" type="body"/>
          </p:nvPr>
        </p:nvSpPr>
        <p:spPr>
          <a:xfrm>
            <a:off x="135000" y="1152425"/>
            <a:ext cx="9009000" cy="387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TW" sz="1400"/>
              <a:t>(1%) 使用你 accuracy 最高的 autoencoder，從 trainX 中，取出 index 1, 2, 3, 6, 7, 9 這 6 張圖片。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 sz="1400"/>
              <a:t>畫出他們的原圖</a:t>
            </a:r>
            <a:r>
              <a:rPr lang="zh-TW"/>
              <a:t>以及 r</a:t>
            </a:r>
            <a:r>
              <a:rPr lang="zh-TW" sz="1400"/>
              <a:t>econstruct 之後的圖片。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2" name="Google Shape;12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6800" y="2046263"/>
            <a:ext cx="7010400" cy="2581275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1"/>
          <p:cNvSpPr txBox="1"/>
          <p:nvPr/>
        </p:nvSpPr>
        <p:spPr>
          <a:xfrm>
            <a:off x="3779100" y="4485175"/>
            <a:ext cx="1215900" cy="4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作圖範例</a:t>
            </a:r>
            <a:endParaRPr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009668"/>
      </a:accent2>
      <a:accent3>
        <a:srgbClr val="4DB6AC"/>
      </a:accent3>
      <a:accent4>
        <a:srgbClr val="FF9800"/>
      </a:accent4>
      <a:accent5>
        <a:srgbClr val="CE93D8"/>
      </a:accent5>
      <a:accent6>
        <a:srgbClr val="EEFF41"/>
      </a:accent6>
      <a:hlink>
        <a:srgbClr val="CE93D8"/>
      </a:hlink>
      <a:folHlink>
        <a:srgbClr val="CE93D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